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8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  <p:sldId id="30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28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51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png>
</file>

<file path=ppt/media/image13.jpe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3/9/2023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3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51" name="Rectangle 45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23416" y="1475234"/>
            <a:ext cx="3214307" cy="2901694"/>
          </a:xfrm>
        </p:spPr>
        <p:txBody>
          <a:bodyPr anchor="b">
            <a:normAutofit/>
          </a:bodyPr>
          <a:lstStyle/>
          <a:p>
            <a:r>
              <a:rPr lang="en-US" sz="4400">
                <a:solidFill>
                  <a:schemeClr val="tx1"/>
                </a:solidFill>
              </a:rPr>
              <a:t>EXPOSYS</a:t>
            </a:r>
            <a:br>
              <a:rPr lang="en-US" sz="4400">
                <a:solidFill>
                  <a:schemeClr val="tx1"/>
                </a:solidFill>
              </a:rPr>
            </a:br>
            <a:r>
              <a:rPr lang="en-US" sz="4400">
                <a:solidFill>
                  <a:schemeClr val="tx1"/>
                </a:solidFill>
              </a:rPr>
              <a:t>DATA SCIENCE</a:t>
            </a:r>
            <a:br>
              <a:rPr lang="en-US" sz="4400">
                <a:solidFill>
                  <a:schemeClr val="tx1"/>
                </a:solidFill>
              </a:rPr>
            </a:br>
            <a:r>
              <a:rPr lang="en-US" sz="4400">
                <a:solidFill>
                  <a:schemeClr val="tx1"/>
                </a:solidFill>
              </a:rPr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r>
              <a:rPr lang="en-US" sz="2000" b="1"/>
              <a:t>MOHAMMAD ADIL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!!footer rectangle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10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b="1" u="sng">
                <a:solidFill>
                  <a:srgbClr val="FFFFFF"/>
                </a:solidFill>
              </a:rPr>
              <a:t>RESULT</a:t>
            </a:r>
          </a:p>
        </p:txBody>
      </p:sp>
      <p:pic>
        <p:nvPicPr>
          <p:cNvPr id="25" name="Picture 6" descr="Magnifying glass showing decling performance">
            <a:extLst>
              <a:ext uri="{FF2B5EF4-FFF2-40B4-BE49-F238E27FC236}">
                <a16:creationId xmlns:a16="http://schemas.microsoft.com/office/drawing/2014/main" id="{65E0BC89-5B57-510F-F48A-4A9A0F1502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429" r="42992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6" name="Straight Connector 12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4">
            <a:extLst>
              <a:ext uri="{FF2B5EF4-FFF2-40B4-BE49-F238E27FC236}">
                <a16:creationId xmlns:a16="http://schemas.microsoft.com/office/drawing/2014/main" id="{C21E2D3C-DBB2-19C3-FD62-A9048FF46B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/>
          </a:bodyPr>
          <a:lstStyle/>
          <a:p>
            <a:r>
              <a:rPr lang="en-US" sz="1800" b="1">
                <a:solidFill>
                  <a:srgbClr val="FFFFFF"/>
                </a:solidFill>
                <a:latin typeface="Calibri" panose="020F0502020204030204" pitchFamily="34" charset="0"/>
              </a:rPr>
              <a:t>On calculating</a:t>
            </a:r>
            <a:r>
              <a:rPr lang="en-US" sz="1800" b="1" i="0" u="none" strike="noStrike" baseline="0">
                <a:solidFill>
                  <a:srgbClr val="FFFFFF"/>
                </a:solidFill>
                <a:latin typeface="Calibri" panose="020F0502020204030204" pitchFamily="34" charset="0"/>
              </a:rPr>
              <a:t> the evaluation metrices for each of models, we find that the prediction score is best for Decision tree and it’s approximately close with Stochastic gradient descent and ridge/Linear Regression. </a:t>
            </a:r>
          </a:p>
          <a:p>
            <a:r>
              <a:rPr lang="en-US" sz="1800" b="1" i="0" u="none" strike="noStrike" baseline="0">
                <a:solidFill>
                  <a:srgbClr val="FFFFFF"/>
                </a:solidFill>
                <a:latin typeface="Calibri" panose="020F0502020204030204" pitchFamily="34" charset="0"/>
              </a:rPr>
              <a:t>So, for our given dataset we can use any of the above three regression models to predict the profit values for the startups </a:t>
            </a:r>
            <a:endParaRPr lang="en-IN" sz="1800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5143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4">
            <a:extLst>
              <a:ext uri="{FF2B5EF4-FFF2-40B4-BE49-F238E27FC236}">
                <a16:creationId xmlns:a16="http://schemas.microsoft.com/office/drawing/2014/main" id="{41004B33-1F56-676A-B0AD-1C21763B75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97" r="15365" b="2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32" name="Rectangle 27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94C8BA-F486-9349-4EA4-78CDC39363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4600" b="1" u="sng">
                <a:solidFill>
                  <a:srgbClr val="FFFFFF"/>
                </a:solidFill>
                <a:latin typeface="Algerian" panose="04020705040A02060702" pitchFamily="82" charset="0"/>
              </a:rPr>
              <a:t>PROBLEM STATEMENT:</a:t>
            </a:r>
            <a:endParaRPr lang="en-IN" sz="4600" b="1" u="sng">
              <a:solidFill>
                <a:srgbClr val="FFFFFF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B676E2-05A8-667F-7B36-2EA885B2C7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300" b="1" i="0" u="none" strike="noStrike" baseline="0">
                <a:solidFill>
                  <a:srgbClr val="FFFFFF"/>
                </a:solidFill>
                <a:latin typeface="Bookman Old Style" panose="02050604050505020204" pitchFamily="18" charset="0"/>
              </a:rPr>
              <a:t>Prepare an ML model which can predict the profit value of a company if the value of its R&amp;D Spend, Administration cost and Marketing Spend are given </a:t>
            </a:r>
            <a:endParaRPr lang="en-IN" sz="1300" b="1">
              <a:solidFill>
                <a:srgbClr val="FFFFFF"/>
              </a:solidFill>
              <a:latin typeface="Bookman Old Style" panose="02050604050505020204" pitchFamily="18" charset="0"/>
            </a:endParaRPr>
          </a:p>
        </p:txBody>
      </p:sp>
      <p:cxnSp>
        <p:nvCxnSpPr>
          <p:cNvPr id="33" name="Straight Connector 29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51558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AB6E427-3F73-4C06-A5D5-AE52C3883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C9BDAA-0390-4B39-9B5C-BC95E5120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9919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40CAF4-4898-E716-426C-9DA9BD4A9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1961086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DATASET</a:t>
            </a:r>
            <a:endParaRPr lang="en-IN" sz="4000">
              <a:solidFill>
                <a:srgbClr val="FFFFFF"/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04A321A-A039-4720-87B4-66A4210E0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752" y="2638787"/>
            <a:ext cx="27432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7326A-AD3C-038E-8C85-3595C941F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752" y="2799654"/>
            <a:ext cx="3005462" cy="3189665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FOR THE PROBLEM STATEMENT, WE ARE GIVEN A DATASET WHICH HAS PROFIT VALUE OF 50 STARTUPS. THE PROFIT VALUES DEPEND UPON THREE FACTORS : R&amp;D SPEND, ADMINISTRATION COST AND MARKETING COST.</a:t>
            </a:r>
          </a:p>
          <a:p>
            <a:endParaRPr lang="en-IN" sz="1800">
              <a:solidFill>
                <a:srgbClr val="FFFFFF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4F12A9-BD92-753B-3891-C93918CFF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2017" y="1184973"/>
            <a:ext cx="6798082" cy="4488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49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Picture 4" descr="Zigzag indicator line">
            <a:extLst>
              <a:ext uri="{FF2B5EF4-FFF2-40B4-BE49-F238E27FC236}">
                <a16:creationId xmlns:a16="http://schemas.microsoft.com/office/drawing/2014/main" id="{EB9932D8-394D-29A0-F0AE-5C807FF8F7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14" r="1" b="11278"/>
          <a:stretch/>
        </p:blipFill>
        <p:spPr>
          <a:xfrm>
            <a:off x="2843" y="10"/>
            <a:ext cx="12186315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95B38FD6-641F-41BF-B466-C1C6366420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474" y="1238442"/>
            <a:ext cx="3635926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645094-DFAB-35B1-FDCA-52BF24674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8648" y="1419273"/>
            <a:ext cx="3153580" cy="1358188"/>
          </a:xfrm>
        </p:spPr>
        <p:txBody>
          <a:bodyPr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REGRESSION USED:</a:t>
            </a:r>
            <a:endParaRPr lang="en-IN" sz="3300">
              <a:solidFill>
                <a:srgbClr val="FFFFFF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6BF9119E-766E-4526-AAE5-639F577C04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38277" y="2865016"/>
            <a:ext cx="29260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3D97F5BC-6AD0-8FCC-E91C-82C01AE8E0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8648" y="2978254"/>
            <a:ext cx="3153580" cy="244423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1. LINEAR REGRESSION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2. RIDGE REGRESSION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3. STOCHASTIC GRADIENT DESCENT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4. RANDOM FOREST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5. DECISION TREE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5. XGBOOST</a:t>
            </a:r>
          </a:p>
          <a:p>
            <a:pPr>
              <a:lnSpc>
                <a:spcPct val="100000"/>
              </a:lnSpc>
            </a:pPr>
            <a:r>
              <a:rPr lang="en-US" sz="1200">
                <a:solidFill>
                  <a:srgbClr val="FFFFFF"/>
                </a:solidFill>
              </a:rPr>
              <a:t>6. GRADIENT BOOSTING</a:t>
            </a:r>
            <a:endParaRPr lang="en-IN" sz="1200">
              <a:solidFill>
                <a:srgbClr val="FFFFFF"/>
              </a:solidFill>
            </a:endParaRPr>
          </a:p>
        </p:txBody>
      </p:sp>
      <p:sp>
        <p:nvSpPr>
          <p:cNvPr id="37" name="!!footer rectangle">
            <a:extLst>
              <a:ext uri="{FF2B5EF4-FFF2-40B4-BE49-F238E27FC236}">
                <a16:creationId xmlns:a16="http://schemas.microsoft.com/office/drawing/2014/main" id="{1FE461C7-FF45-427F-83D7-18DFBD481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657687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67B74F2B-9534-4540-96B0-5C8E958B9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B6EB82-35FF-1657-F542-19D8569BE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2074" y="286603"/>
            <a:ext cx="5983605" cy="1450757"/>
          </a:xfrm>
        </p:spPr>
        <p:txBody>
          <a:bodyPr>
            <a:normAutofit/>
          </a:bodyPr>
          <a:lstStyle/>
          <a:p>
            <a:r>
              <a:rPr lang="en-US"/>
              <a:t>REGRESSION METRICES</a:t>
            </a:r>
            <a:endParaRPr lang="en-IN" dirty="0"/>
          </a:p>
        </p:txBody>
      </p:sp>
      <p:pic>
        <p:nvPicPr>
          <p:cNvPr id="14" name="Picture 4" descr="Programming data on computer monitor">
            <a:extLst>
              <a:ext uri="{FF2B5EF4-FFF2-40B4-BE49-F238E27FC236}">
                <a16:creationId xmlns:a16="http://schemas.microsoft.com/office/drawing/2014/main" id="{8A3AA160-A2B8-1D3F-002F-B4FD12CF6B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83" r="22738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15" name="Straight Connector 10">
            <a:extLst>
              <a:ext uri="{FF2B5EF4-FFF2-40B4-BE49-F238E27FC236}">
                <a16:creationId xmlns:a16="http://schemas.microsoft.com/office/drawing/2014/main" id="{33BECB2B-2CFA-412C-880F-C4B609749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2903" y="1917852"/>
            <a:ext cx="59436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D4BF8-A508-B4ED-2C3A-8FD32786F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2074" y="2108201"/>
            <a:ext cx="5983606" cy="3760891"/>
          </a:xfrm>
        </p:spPr>
        <p:txBody>
          <a:bodyPr>
            <a:normAutofit/>
          </a:bodyPr>
          <a:lstStyle/>
          <a:p>
            <a:r>
              <a:rPr lang="en-US"/>
              <a:t>1. R2 SCORE</a:t>
            </a:r>
          </a:p>
          <a:p>
            <a:r>
              <a:rPr lang="en-US"/>
              <a:t>2. MEAN ABSOLUTE ERROR</a:t>
            </a:r>
          </a:p>
          <a:p>
            <a:r>
              <a:rPr lang="en-US"/>
              <a:t>3. MEAN SQUARED ERROR</a:t>
            </a:r>
          </a:p>
          <a:p>
            <a:r>
              <a:rPr lang="en-US"/>
              <a:t>4. MEAN SQUARED LOG ERROR</a:t>
            </a:r>
          </a:p>
          <a:p>
            <a:r>
              <a:rPr lang="en-US"/>
              <a:t>5. MAX ERROR</a:t>
            </a:r>
          </a:p>
          <a:p>
            <a:r>
              <a:rPr lang="en-US"/>
              <a:t>6. EXPLAINED VARIANCE SCORE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45432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F5BFE-668E-477F-0852-4D1244AEC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367099"/>
            <a:ext cx="10058400" cy="1450757"/>
          </a:xfrm>
        </p:spPr>
        <p:txBody>
          <a:bodyPr/>
          <a:lstStyle/>
          <a:p>
            <a:r>
              <a:rPr lang="en-US" dirty="0"/>
              <a:t>CALCULATIONS: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3A3590-35C6-47F6-7DA3-59A3081296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81013"/>
            <a:ext cx="4639736" cy="3748193"/>
          </a:xfrm>
        </p:spPr>
        <p:txBody>
          <a:bodyPr>
            <a:normAutofit fontScale="92500" lnSpcReduction="20000"/>
          </a:bodyPr>
          <a:lstStyle/>
          <a:p>
            <a:r>
              <a:rPr lang="en-US" b="1" u="sng" dirty="0"/>
              <a:t>FOR LINEAR REGRESSION: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     </a:t>
            </a:r>
          </a:p>
          <a:p>
            <a:pPr marL="0" indent="0">
              <a:buNone/>
            </a:pPr>
            <a:endParaRPr lang="en-US" b="1" u="sng" dirty="0"/>
          </a:p>
          <a:p>
            <a:endParaRPr lang="en-US" b="1" u="sng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US" b="1" u="sng" dirty="0"/>
              <a:t>SCORE: 0.965874749132996</a:t>
            </a:r>
          </a:p>
          <a:p>
            <a:endParaRPr lang="en-IN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CD74BE8-D0FE-59A1-DA3C-B5D65E0CB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807376" cy="3868420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u="sng" dirty="0"/>
              <a:t> FOR RIDGE REGRESSION:</a:t>
            </a:r>
          </a:p>
          <a:p>
            <a:endParaRPr lang="en-US" b="1" u="sng" dirty="0"/>
          </a:p>
          <a:p>
            <a:endParaRPr lang="en-US" b="1" u="sng" dirty="0"/>
          </a:p>
          <a:p>
            <a:endParaRPr lang="en-US" b="1" u="sng" dirty="0"/>
          </a:p>
          <a:p>
            <a:endParaRPr lang="en-US" b="1" u="sng" dirty="0"/>
          </a:p>
          <a:p>
            <a:endParaRPr lang="en-US" b="1" u="sng" dirty="0"/>
          </a:p>
          <a:p>
            <a:endParaRPr lang="en-US" b="1" u="sng" dirty="0"/>
          </a:p>
          <a:p>
            <a:r>
              <a:rPr lang="en-US" b="1" u="sng" dirty="0"/>
              <a:t>SCORE: 0.9659490034324169</a:t>
            </a:r>
          </a:p>
          <a:p>
            <a:pPr marL="0" indent="0">
              <a:buNone/>
            </a:pPr>
            <a:r>
              <a:rPr lang="en-US" b="1" dirty="0"/>
              <a:t>      </a:t>
            </a:r>
          </a:p>
          <a:p>
            <a:endParaRPr lang="en-IN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537046E4-DFA2-326F-52CA-3779F2C03B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5AC0BEA-4C75-48E7-EC7A-CDB3A10587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2560" y="486176"/>
            <a:ext cx="25648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BF3C7FF6-1269-87F4-9C19-0753B757E5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F4543392-A391-85E2-BF1F-BDE41C12D4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0">
            <a:extLst>
              <a:ext uri="{FF2B5EF4-FFF2-40B4-BE49-F238E27FC236}">
                <a16:creationId xmlns:a16="http://schemas.microsoft.com/office/drawing/2014/main" id="{0139C19D-7D7B-A364-0BA2-DF3638468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6B966BB-4E42-2C98-D5AB-18847C3C9F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944" y="2671021"/>
            <a:ext cx="4807376" cy="24191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F20AD24-76BD-DFF2-C913-4D3E82FAC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671021"/>
            <a:ext cx="4807376" cy="237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066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0C48E-B26D-EBBB-2BD7-72203FC29F2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 FOR SGD:</a:t>
            </a:r>
          </a:p>
          <a:p>
            <a:endParaRPr lang="en-US" b="1" u="sng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u="sng" dirty="0"/>
              <a:t>SCORE: 0.9658243169513142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D453CC-96AF-BB3D-1934-0B8A17E3EAF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 FOR RANDOM FOREST:</a:t>
            </a:r>
          </a:p>
          <a:p>
            <a:endParaRPr lang="en-US" b="1" u="sng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u="sng" dirty="0"/>
              <a:t>SCORE: 0.9339275285069357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2FE5A31-A308-2A37-3BB6-1BF70A6EA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496883"/>
            <a:ext cx="4276725" cy="22579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082F99-CD12-B626-C778-0A1322B85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944" y="2566796"/>
            <a:ext cx="4639736" cy="2188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311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311E4-7957-7403-5934-0E25B22C28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 FOR DECISION TREE:</a:t>
            </a:r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r>
              <a:rPr lang="en-US" b="1" u="sng" dirty="0"/>
              <a:t>SCORE: 0.9669314460457668</a:t>
            </a:r>
          </a:p>
          <a:p>
            <a:endParaRPr lang="en-US" b="1" u="sng" dirty="0"/>
          </a:p>
          <a:p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231223-2156-E1F8-DBC0-997C1E2CAE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/>
              <a:t> FOR XGBOOST:</a:t>
            </a:r>
          </a:p>
          <a:p>
            <a:endParaRPr lang="en-US" b="1" u="sng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b="1" u="sng" dirty="0"/>
              <a:t>SCORE: 0.9065323404608379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B341D3-FE13-7A1B-7A00-802A23F6F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944" y="2671762"/>
            <a:ext cx="4343400" cy="19230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2265D4-C53C-009C-C211-6EE0EC09B2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605278"/>
            <a:ext cx="3971925" cy="1911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564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33AAF-E666-56DD-C615-38C53A984C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0" y="2141220"/>
            <a:ext cx="4639736" cy="3748193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 FOR GRADIENT BOOSTING:</a:t>
            </a:r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endParaRPr lang="en-US" b="1" u="sng" dirty="0"/>
          </a:p>
          <a:p>
            <a:pPr marL="0" indent="0">
              <a:buNone/>
            </a:pPr>
            <a:r>
              <a:rPr lang="en-US" b="1" u="sng" dirty="0"/>
              <a:t>SCORE: 0.9300039372876133</a:t>
            </a:r>
          </a:p>
          <a:p>
            <a:endParaRPr lang="en-US" b="1" u="sng" dirty="0"/>
          </a:p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0862B94-BB08-40DB-C2DB-7CA41C558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543492"/>
            <a:ext cx="4368800" cy="2353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909350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{4F679CF4-199A-46E2-82D7-886932AB10F4}tf22712842_win32</Template>
  <TotalTime>41</TotalTime>
  <Words>259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Algerian</vt:lpstr>
      <vt:lpstr>Arial</vt:lpstr>
      <vt:lpstr>Bookman Old Style</vt:lpstr>
      <vt:lpstr>Calibri</vt:lpstr>
      <vt:lpstr>Franklin Gothic Book</vt:lpstr>
      <vt:lpstr>1_RetrospectVTI</vt:lpstr>
      <vt:lpstr>EXPOSYS DATA SCIENCE PROJECT</vt:lpstr>
      <vt:lpstr>PROBLEM STATEMENT:</vt:lpstr>
      <vt:lpstr>DATASET</vt:lpstr>
      <vt:lpstr>REGRESSION USED:</vt:lpstr>
      <vt:lpstr>REGRESSION METRICES</vt:lpstr>
      <vt:lpstr>CALCULATIONS:</vt:lpstr>
      <vt:lpstr>PowerPoint Presentation</vt:lpstr>
      <vt:lpstr>PowerPoint Presentation</vt:lpstr>
      <vt:lpstr>PowerPoint Presentation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EXPOSYS DATA SCIENCE PROJECT</dc:title>
  <dc:creator>MOHAMMAD ADIL</dc:creator>
  <cp:lastModifiedBy>MOHAMMAD ADIL</cp:lastModifiedBy>
  <cp:revision>1</cp:revision>
  <dcterms:created xsi:type="dcterms:W3CDTF">2023-03-09T11:18:09Z</dcterms:created>
  <dcterms:modified xsi:type="dcterms:W3CDTF">2023-03-09T11:59:36Z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